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66" r:id="rId3"/>
    <p:sldId id="257" r:id="rId4"/>
    <p:sldId id="260" r:id="rId5"/>
    <p:sldId id="265" r:id="rId6"/>
    <p:sldId id="281" r:id="rId7"/>
    <p:sldId id="267" r:id="rId8"/>
    <p:sldId id="268" r:id="rId9"/>
    <p:sldId id="272" r:id="rId10"/>
    <p:sldId id="279" r:id="rId11"/>
    <p:sldId id="280" r:id="rId12"/>
    <p:sldId id="269" r:id="rId13"/>
    <p:sldId id="282" r:id="rId14"/>
    <p:sldId id="283" r:id="rId15"/>
    <p:sldId id="284" r:id="rId16"/>
    <p:sldId id="285" r:id="rId17"/>
    <p:sldId id="270" r:id="rId18"/>
    <p:sldId id="262" r:id="rId19"/>
    <p:sldId id="271" r:id="rId20"/>
    <p:sldId id="273" r:id="rId21"/>
    <p:sldId id="275" r:id="rId22"/>
    <p:sldId id="274" r:id="rId23"/>
    <p:sldId id="276" r:id="rId24"/>
    <p:sldId id="278" r:id="rId25"/>
    <p:sldId id="26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FFFF48-1AC2-425F-91D9-5B0875D6228A}" v="2" dt="2023-07-26T14:14:59.8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8-07T18:26:52.21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45 26 24575,'272'-14'0,"286"8"0,-476 3 0,-24 1 0,1 1 0,108 15 0,-100-2 0,-58-11 0,-4-1 0,0 0 0,0 0 0,0 1 0,0 0 0,-1 0 0,1 0 0,0 0 0,5 3 0,-9-3 0,1 1 0,-1-1 0,0 1 0,1-1 0,-1 1 0,0-1 0,0 1 0,0-1 0,0 1 0,0 0 0,0 0 0,-1 0 0,1-1 0,-1 1 0,1 0 0,-1 0 0,1 0 0,-1 0 0,0 0 0,0 0 0,0 0 0,0 0 0,-1 2 0,1 48 0,0-8 0,-8 57 0,8-99 0,-1-1 0,0 1 0,0-1 0,0 1 0,0-1 0,0 0 0,0 0 0,-1 1 0,1-1 0,0 0 0,0 0 0,-1 0 0,1 0 0,-1 0 0,1-1 0,-1 1 0,1 0 0,-1-1 0,0 1 0,1-1 0,-1 0 0,0 1 0,1-1 0,-1 0 0,-2 0 0,-54 3 0,46-3 0,-223 14 0,-151-1 0,227-11 0,-165-4 0,319 1 0,-12 1 0,0-1 0,0-1 0,1 0 0,-1-1 0,1-1 0,-30-11 0,45 14 0,0 0 0,0 0 0,0-1 0,0 1 0,1 0 0,-1 0 0,0-1 0,1 1 0,-1 0 0,1-1 0,-1 1 0,1 0 0,0-1 0,-1 1 0,1-1 0,0 1 0,0-1 0,0-2 0,2-36 0,-1 24 0,-3-31-65,1 35-79,0-1-1,0 0 1,1 0-1,1 0 1,0 1-1,1-1 1,0 0-1,6-15 1</inkml:trace>
</inkml:ink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02F3C-D3F0-4AEC-A1F3-B856D1308CFD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217001-FA61-43E2-9C6E-64E7F3E31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07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60D32-F018-AD77-E67A-CE50CE3D68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BFDFA0-907A-C11A-35C7-0CE264318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EE527-FCE8-8DB0-7452-47344D8E8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E982A-E1AE-4490-9AF0-E04EE70BA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EF44E-F500-3BDA-1226-250820280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52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5E82D-6C64-9CBB-5ACA-B13027E29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F48C46-EF44-0AA3-6F6D-5DECDE286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1F400-A50B-6FD6-CC74-DC73D3F0D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99151-45EC-B4FE-B7AD-9D52EBD52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3C537-6500-36F6-531E-C508DEB35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729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2DB767-C70E-30C2-712E-15BECB491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7E9339-427D-744B-DFF7-DAF7F9F3E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63C54-5CBC-49CA-BED0-8E5DC1343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FEE5E-E5B5-C42E-28BF-2DEDDD294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AAF70-D732-2C50-87EC-8ED7B2F43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287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EBA38-5A13-0D8F-DC14-7D8A1445E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A465E-0A93-7421-6B21-3D2C2DB9A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53523-DE00-9EB2-1ED8-4FDA6D4FA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1078E-6D2C-702A-5BA4-1375D5F1D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E7287-492E-9FFD-67D6-E480EB520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767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1C5E6-4032-8E48-E9BB-A90C57552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B796F-884A-CE86-ED13-EFBB5F3AD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5B119-D7A1-002B-924B-34C7D2CE6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47A7C-45A4-63DB-2C9C-30CC49CBA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88B2B-88E2-AE9F-1BB6-C09D5595C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009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70AF4-DAD6-D328-7D48-A5A34D0AB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FC7E5-AD7E-14AF-58C3-9591E1359F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E8535E-0ED3-2F2C-B3DC-4A7AF5ABD8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DBE47-DBB2-3FFF-6397-BFFBD49A3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02EB2-74A4-46C5-CBCA-19F1E7C8A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FBD34-95D1-2A23-EFDD-BDA858DD8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414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1E94A-00F1-6BB5-A4DE-25CBF04FE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1BE58A-C994-C25F-1184-205AEF98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49695F-0E02-2126-F33F-1F761E19EE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E49FF7-7606-E1E2-ED76-21471D19F5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ED931A-DB40-4A81-6ECA-7C168323DB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54DA19-6E20-5356-1684-6AAAE525C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BFCE49-E813-9082-0569-1695E5959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A5A9F6-43B5-07FF-8849-AC124E5AD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3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8D0C-E5DE-D74E-32FC-44DF72D3F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C68DF1-7EDD-AA92-EA29-5DFD258A1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E78B17-59EF-8C3F-C567-5DD774037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D2CDB7-18AE-38D0-A2BF-297BAB73B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0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BEB2E8-7D23-FE6E-6A52-F007E0921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2C13A7-8E95-5ED8-D3F7-D6FB1C98F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A5CB5-F0E5-485E-AD92-700E6AA52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338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5D559-E4F1-2510-3236-3E8168793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F1917-C083-2882-FEDD-1CB690ECE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33E47-FAA9-AED5-DA5F-EE245C26B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545147-5FF0-2DEE-3604-D087364ED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61C964-DF1A-AF79-88AD-2DC437205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F19864-00B5-9502-987B-A083AAD8E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62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B1E91-8E3D-9CAA-0675-FC83BAA89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ECBB00-9268-116E-E60A-CB0EFFD066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11A8E-F715-B924-CBC6-D8908F9E5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FACB46-A0B0-C433-265F-9F8F37279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CF139-023B-A249-6048-746FEB84F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CF5DAA-21F5-0ECF-1AE0-648E187BC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98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D9A337-4677-3636-F5CE-B1E5B2C7D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A5662-3FB8-3AC3-5A75-53E9C98A5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DC8F1-B0E6-4A72-AAB0-CD7183D6E4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CBC91-C92A-43A0-AA70-06FDDE079E41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925B4-6EE5-C1EE-A0E4-297511FE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0F25B-0215-B3AC-3038-70A8461D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0637F-2F20-4F33-BD29-E85419E6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43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7" Type="http://schemas.openxmlformats.org/officeDocument/2006/relationships/image" Target="../media/image15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6" Type="http://schemas.openxmlformats.org/officeDocument/2006/relationships/customXml" Target="../ink/ink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C053D-6075-71F2-F49F-C36E933EBC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6925" y="355765"/>
            <a:ext cx="9758149" cy="3073235"/>
          </a:xfrm>
        </p:spPr>
        <p:txBody>
          <a:bodyPr>
            <a:noAutofit/>
          </a:bodyPr>
          <a:lstStyle/>
          <a:p>
            <a:r>
              <a:rPr lang="en-US" sz="4800" dirty="0"/>
              <a:t>Understanding variability in response to therapy across patients with colorectal cancer metastasizing to liver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62CD09-52A7-6752-9DE4-1AB8A39117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/>
              <a:t>Adam </a:t>
            </a:r>
            <a:r>
              <a:rPr lang="pl-PL" dirty="0" err="1"/>
              <a:t>Wojtulewski</a:t>
            </a:r>
            <a:endParaRPr lang="pl-PL" dirty="0"/>
          </a:p>
          <a:p>
            <a:r>
              <a:rPr lang="pl-PL" dirty="0" err="1"/>
              <a:t>Moffitt</a:t>
            </a:r>
            <a:r>
              <a:rPr lang="pl-PL" dirty="0"/>
              <a:t> </a:t>
            </a:r>
            <a:r>
              <a:rPr lang="pl-PL" dirty="0" err="1"/>
              <a:t>Cancer</a:t>
            </a:r>
            <a:r>
              <a:rPr lang="pl-PL" dirty="0"/>
              <a:t> Center</a:t>
            </a:r>
          </a:p>
          <a:p>
            <a:r>
              <a:rPr lang="pl-PL" dirty="0"/>
              <a:t>Machine Learning </a:t>
            </a:r>
            <a:r>
              <a:rPr lang="pl-PL" dirty="0" err="1"/>
              <a:t>Department</a:t>
            </a:r>
            <a:endParaRPr lang="pl-PL" dirty="0"/>
          </a:p>
          <a:p>
            <a:r>
              <a:rPr lang="pl-PL" dirty="0"/>
              <a:t>Karolak Lab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784447-6B9E-6F17-A60B-41A70481A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433" y="5269103"/>
            <a:ext cx="1233132" cy="1233132"/>
          </a:xfrm>
          <a:prstGeom prst="rect">
            <a:avLst/>
          </a:prstGeom>
        </p:spPr>
      </p:pic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04024BB3-09BF-11D9-DFE8-210A6BAD40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0233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 Seaborn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497836-769F-0D7A-2584-83B4182D26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7229" y="1825625"/>
            <a:ext cx="3790807" cy="4351338"/>
          </a:xfrm>
        </p:spPr>
        <p:txBody>
          <a:bodyPr/>
          <a:lstStyle/>
          <a:p>
            <a:r>
              <a:rPr lang="en-US" dirty="0"/>
              <a:t>More advanced form of visualization</a:t>
            </a:r>
          </a:p>
          <a:p>
            <a:pPr lvl="1"/>
            <a:r>
              <a:rPr lang="en-US" dirty="0"/>
              <a:t>Used to create more complex graph types</a:t>
            </a:r>
          </a:p>
          <a:p>
            <a:pPr lvl="1"/>
            <a:r>
              <a:rPr lang="en-US" dirty="0"/>
              <a:t>Dataset can be split using the parameters in the graph</a:t>
            </a:r>
          </a:p>
          <a:p>
            <a:pPr lvl="2"/>
            <a:r>
              <a:rPr lang="en-US" dirty="0"/>
              <a:t>Eliminates need for manually splitting data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E2B893B-00F6-7C52-ABAF-A36C3975FE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32FC74-15D8-F96B-8D1E-94D5B5EDE2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9"/>
          <a:stretch/>
        </p:blipFill>
        <p:spPr>
          <a:xfrm>
            <a:off x="4778547" y="2399251"/>
            <a:ext cx="3212857" cy="29990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82DDC1-17DA-1AAC-5B62-400D97D35E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1915" y="2399251"/>
            <a:ext cx="3699022" cy="300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770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 </a:t>
            </a:r>
            <a:r>
              <a:rPr lang="en-US" dirty="0" err="1"/>
              <a:t>Plotly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497836-769F-0D7A-2584-83B4182D26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7229" y="1825625"/>
            <a:ext cx="3790807" cy="4351338"/>
          </a:xfrm>
        </p:spPr>
        <p:txBody>
          <a:bodyPr>
            <a:normAutofit/>
          </a:bodyPr>
          <a:lstStyle/>
          <a:p>
            <a:r>
              <a:rPr lang="en-US" dirty="0"/>
              <a:t>Previous 2 approaches have drawbacks:</a:t>
            </a:r>
          </a:p>
          <a:p>
            <a:pPr lvl="1"/>
            <a:r>
              <a:rPr lang="en-US" dirty="0"/>
              <a:t>Neither produces interactive plots</a:t>
            </a:r>
          </a:p>
          <a:p>
            <a:pPr lvl="1"/>
            <a:r>
              <a:rPr lang="en-US" dirty="0"/>
              <a:t>To much data</a:t>
            </a:r>
          </a:p>
          <a:p>
            <a:r>
              <a:rPr lang="en-US" dirty="0"/>
              <a:t>Function that incorporates </a:t>
            </a:r>
            <a:r>
              <a:rPr lang="en-US" dirty="0" err="1"/>
              <a:t>Plotly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Splits data according to parameters </a:t>
            </a:r>
          </a:p>
          <a:p>
            <a:pPr lvl="1"/>
            <a:r>
              <a:rPr lang="en-US" dirty="0"/>
              <a:t>Produces interactive plots for each group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E2B893B-00F6-7C52-ABAF-A36C3975FE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DD76F7-2EBF-16B1-B1CE-411D3CE47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5198" y="1183744"/>
            <a:ext cx="2905125" cy="4116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20F50F4-52B8-4C14-3762-F717B5A82C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5837" y="1671638"/>
            <a:ext cx="7423845" cy="229102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B2A5B57-B6AB-C241-946B-F8AEAD833E0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80" t="10494" r="1641"/>
          <a:stretch/>
        </p:blipFill>
        <p:spPr>
          <a:xfrm>
            <a:off x="4676440" y="4181474"/>
            <a:ext cx="7453242" cy="217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08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F307A36-F338-93F6-6782-82A24163140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06613" y="1380789"/>
            <a:ext cx="3264908" cy="975858"/>
          </a:xfr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858F48D4-ACBE-DD8A-0F1E-BB187E8467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B504EFB3-118F-957F-CE7C-6AB92C6839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169223" y="1451736"/>
            <a:ext cx="3467581" cy="2555441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AB2FFF5-A6E8-BE58-437F-508E81E430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613" y="2519095"/>
            <a:ext cx="5713188" cy="4137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645043B-00FB-F45C-8353-70AF9EC96C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9223" y="4033003"/>
            <a:ext cx="3433337" cy="262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736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858F48D4-ACBE-DD8A-0F1E-BB187E8467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41841C-7783-0E83-74A7-16EFBFF1799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Function developed appends cluster number to original dataset</a:t>
            </a:r>
          </a:p>
          <a:p>
            <a:pPr lvl="1"/>
            <a:r>
              <a:rPr lang="en-US" dirty="0"/>
              <a:t>The patients in each cluster can be compared for similar traits</a:t>
            </a:r>
          </a:p>
          <a:p>
            <a:r>
              <a:rPr lang="en-US" dirty="0"/>
              <a:t>Combining this function with elbow plot (right) can suggest proper number of clusters to use</a:t>
            </a:r>
          </a:p>
          <a:p>
            <a:pPr lvl="1"/>
            <a:r>
              <a:rPr lang="en-US" dirty="0"/>
              <a:t>Would yield more significant results to this approach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5B244ED-19F7-7ED3-5517-9BEFAA7C0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45149" y="1825625"/>
            <a:ext cx="4835702" cy="4351338"/>
          </a:xfrm>
        </p:spPr>
      </p:pic>
    </p:spTree>
    <p:extLst>
      <p:ext uri="{BB962C8B-B14F-4D97-AF65-F5344CB8AC3E}">
        <p14:creationId xmlns:p14="http://schemas.microsoft.com/office/powerpoint/2010/main" val="1257405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 (Part 2)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AD6EC1-4675-73FC-2AB7-9FE4BD43B1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Isolating only Liver MS patients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Filling empty values</a:t>
            </a:r>
          </a:p>
          <a:p>
            <a:r>
              <a:rPr lang="en-US" dirty="0"/>
              <a:t>One-Hot Encoding string columns</a:t>
            </a:r>
          </a:p>
          <a:p>
            <a:endParaRPr lang="en-US" dirty="0"/>
          </a:p>
          <a:p>
            <a:r>
              <a:rPr lang="en-US" dirty="0"/>
              <a:t>Creating training and testing data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pl-PL" dirty="0"/>
          </a:p>
          <a:p>
            <a:endParaRPr lang="en-US" dirty="0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F941012F-2D82-2FCF-3A7F-59D0D3DB43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51E230B-5E1C-4F32-AB74-52E0476D74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2" y="1390149"/>
            <a:ext cx="5181600" cy="128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291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 (Part 2)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AD6EC1-4675-73FC-2AB7-9FE4BD43B1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5032375"/>
          </a:xfrm>
        </p:spPr>
        <p:txBody>
          <a:bodyPr>
            <a:normAutofit/>
          </a:bodyPr>
          <a:lstStyle/>
          <a:p>
            <a:r>
              <a:rPr lang="en-US" dirty="0"/>
              <a:t>Outliers/anomalies in data:</a:t>
            </a:r>
          </a:p>
          <a:p>
            <a:pPr lvl="1"/>
            <a:r>
              <a:rPr lang="en-US" dirty="0"/>
              <a:t>Character delimited cells</a:t>
            </a:r>
          </a:p>
          <a:p>
            <a:pPr lvl="2"/>
            <a:r>
              <a:rPr lang="en-US" dirty="0"/>
              <a:t>Would result in inaccurate One-Hot Encoding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pl-PL" dirty="0"/>
          </a:p>
          <a:p>
            <a:endParaRPr lang="en-US" dirty="0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F941012F-2D82-2FCF-3A7F-59D0D3DB43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4E330B4-74DE-4CE8-4093-6277E2BDF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831" y="1597245"/>
            <a:ext cx="6174938" cy="44663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76D2C3-C1C5-E730-AE8A-A9851FDD1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937" y="3771691"/>
            <a:ext cx="5257800" cy="102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779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 (Part 2)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AD6EC1-4675-73FC-2AB7-9FE4BD43B1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5032375"/>
          </a:xfrm>
        </p:spPr>
        <p:txBody>
          <a:bodyPr>
            <a:normAutofit/>
          </a:bodyPr>
          <a:lstStyle/>
          <a:p>
            <a:r>
              <a:rPr lang="en-US" dirty="0"/>
              <a:t>Outliers/anomalies in data:</a:t>
            </a:r>
          </a:p>
          <a:p>
            <a:pPr lvl="1"/>
            <a:r>
              <a:rPr lang="en-US" dirty="0"/>
              <a:t>Infinity values</a:t>
            </a:r>
          </a:p>
          <a:p>
            <a:pPr lvl="2"/>
            <a:r>
              <a:rPr lang="en-US" dirty="0"/>
              <a:t>Would result in an array of </a:t>
            </a:r>
            <a:r>
              <a:rPr lang="en-US" dirty="0" err="1"/>
              <a:t>NaN</a:t>
            </a:r>
            <a:r>
              <a:rPr lang="en-US" dirty="0"/>
              <a:t> for ANN output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Ordinal data or binary mappings</a:t>
            </a:r>
          </a:p>
          <a:p>
            <a:pPr lvl="2"/>
            <a:r>
              <a:rPr lang="en-US" dirty="0"/>
              <a:t>Stage at Diagnosis</a:t>
            </a:r>
          </a:p>
          <a:p>
            <a:pPr lvl="3"/>
            <a:r>
              <a:rPr lang="en-US" dirty="0"/>
              <a:t>Roman Numerals</a:t>
            </a:r>
          </a:p>
          <a:p>
            <a:pPr lvl="2"/>
            <a:r>
              <a:rPr lang="en-US" dirty="0"/>
              <a:t>Vital Status</a:t>
            </a:r>
          </a:p>
          <a:p>
            <a:pPr lvl="3"/>
            <a:r>
              <a:rPr lang="en-US" dirty="0"/>
              <a:t>2 separate columns that could be concatenated to 1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pl-PL" dirty="0"/>
          </a:p>
          <a:p>
            <a:endParaRPr lang="en-US" dirty="0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F941012F-2D82-2FCF-3A7F-59D0D3DB43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1806EC-3B16-03FB-EBB6-5A876BD8A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168" y="4180211"/>
            <a:ext cx="6256832" cy="7699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6ECA2CF-DA36-D86C-AD7D-6FBB3137D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440565"/>
            <a:ext cx="5421298" cy="67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325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1F8EB-6095-B589-29F1-AA6672184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93B051B8-36E0-B3A6-FC88-5FA7BA5818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17540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55B708-9AE9-2B6F-90E1-30AACBC25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Neural Networks Work</a:t>
            </a:r>
          </a:p>
        </p:txBody>
      </p:sp>
      <p:pic>
        <p:nvPicPr>
          <p:cNvPr id="8" name="Content Placeholder 7" descr="A diagram of functions and functions&#10;&#10;Description automatically generated">
            <a:extLst>
              <a:ext uri="{FF2B5EF4-FFF2-40B4-BE49-F238E27FC236}">
                <a16:creationId xmlns:a16="http://schemas.microsoft.com/office/drawing/2014/main" id="{2E138895-82D1-F330-27A5-3E89A8B5FD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129" y="1877876"/>
            <a:ext cx="8659378" cy="4351338"/>
          </a:xfrm>
          <a:prstGeom prst="rect">
            <a:avLst/>
          </a:prstGeom>
        </p:spPr>
      </p:pic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7F36A40A-ABD3-0404-7AB4-C8A3281068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91407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Neural Networks (Deep Learning)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1F8EB-6095-B589-29F1-AA6672184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966B83F8-6316-2D5D-7A07-F009B2F68E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85563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B8812-B014-D580-5432-F8D2A38C1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691E0-9B5D-5B37-CCB7-928E599DB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3634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Adam Wojtulewski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Completed International Baccalaureate (IB) Program at Palm Harbor University High School in May 2021 </a:t>
            </a:r>
          </a:p>
          <a:p>
            <a:r>
              <a:rPr lang="en-US" dirty="0"/>
              <a:t>Third year undergraduate at the University of Florida (UF); graduate December 2024</a:t>
            </a:r>
          </a:p>
          <a:p>
            <a:r>
              <a:rPr lang="en-US" dirty="0"/>
              <a:t>Major in Computer Science and Minor in Artificial Intelligence</a:t>
            </a:r>
          </a:p>
          <a:p>
            <a:r>
              <a:rPr lang="en-US" dirty="0"/>
              <a:t>President of the Polish Student Association (POLSA) at UF</a:t>
            </a:r>
          </a:p>
          <a:p>
            <a:endParaRPr lang="en-US" dirty="0"/>
          </a:p>
          <a:p>
            <a:r>
              <a:rPr lang="en-US" dirty="0"/>
              <a:t>Took this internship opportunity to have a hands-on application of machine learning approaches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B840B8-7A20-4B11-2644-2A96ABC8FC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91" r="12077" b="10307"/>
          <a:stretch/>
        </p:blipFill>
        <p:spPr>
          <a:xfrm>
            <a:off x="8044367" y="710516"/>
            <a:ext cx="2239176" cy="2662091"/>
          </a:xfrm>
          <a:prstGeom prst="rect">
            <a:avLst/>
          </a:prstGeom>
          <a:ln w="50800">
            <a:solidFill>
              <a:schemeClr val="bg1"/>
            </a:solidFill>
          </a:ln>
        </p:spPr>
      </p:pic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CCD6380F-C971-57A6-BB4D-BEA5208CBF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icture 6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8A2AB1B4-112C-C7E4-2FA1-0955403320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367" y="3916298"/>
            <a:ext cx="2615002" cy="26150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43BAAD-B581-B08B-4C61-79BAE84F5D33}"/>
              </a:ext>
            </a:extLst>
          </p:cNvPr>
          <p:cNvSpPr txBox="1"/>
          <p:nvPr/>
        </p:nvSpPr>
        <p:spPr>
          <a:xfrm>
            <a:off x="8271106" y="3541880"/>
            <a:ext cx="2239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LinkedIn QR Code</a:t>
            </a:r>
          </a:p>
        </p:txBody>
      </p:sp>
    </p:spTree>
    <p:extLst>
      <p:ext uri="{BB962C8B-B14F-4D97-AF65-F5344CB8AC3E}">
        <p14:creationId xmlns:p14="http://schemas.microsoft.com/office/powerpoint/2010/main" val="34836946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verification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1F8EB-6095-B589-29F1-AA6672184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65F143CD-C18D-6665-7B21-143AD59F8A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19673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90058-664E-DCE5-64CB-DA9536BDD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CB5BF-5C87-8EFB-3FB6-62C6D4AB6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BCF2FABA-A77F-479B-F19E-5AAFFC5CF5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98934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D6415-E95B-16F0-C49E-9BFD4AE6B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areas of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D7CB0-C86C-60F7-9EE7-D6D4C85D0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Additional verification methods for models developed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F1 Score, AUC-ROC, varying threshold</a:t>
            </a:r>
          </a:p>
          <a:p>
            <a:pPr>
              <a:lnSpc>
                <a:spcPct val="200000"/>
              </a:lnSpc>
            </a:pPr>
            <a:r>
              <a:rPr lang="en-US" dirty="0"/>
              <a:t>Transfer learning to Moffitt Data</a:t>
            </a:r>
          </a:p>
          <a:p>
            <a:pPr>
              <a:lnSpc>
                <a:spcPct val="200000"/>
              </a:lnSpc>
            </a:pPr>
            <a:r>
              <a:rPr lang="en-US" dirty="0"/>
              <a:t>Development of a self-learning interface to support clinical decision making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DEB80224-3FA8-C97A-43EC-031BF47036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3705799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90058-664E-DCE5-64CB-DA9536BDD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CB5BF-5C87-8EFB-3FB6-62C6D4AB6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75037" cy="435133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This internship would not be possible without three main groups: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Family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Machine Learning Department, especially Doctor </a:t>
            </a:r>
            <a:r>
              <a:rPr lang="en-US" dirty="0" err="1"/>
              <a:t>Karolak</a:t>
            </a:r>
            <a:r>
              <a:rPr lang="en-US" dirty="0"/>
              <a:t> and my team members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Moffitt Cancer Center as a whole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248D0055-7C2B-AC18-6488-67387B2D22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74129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2BFDD-6053-F49E-F46D-943FB7E13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7AF7B-B805-3D6C-0523-E537063A5D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Questions?</a:t>
            </a:r>
          </a:p>
        </p:txBody>
      </p:sp>
      <p:pic>
        <p:nvPicPr>
          <p:cNvPr id="4" name="Picture 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93BF6ECA-2850-221C-5B4E-7AF343DBE8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203" y="2084156"/>
            <a:ext cx="2651760" cy="26517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0C4F57-1EB7-57D9-29DF-1308136B866D}"/>
              </a:ext>
            </a:extLst>
          </p:cNvPr>
          <p:cNvSpPr txBox="1"/>
          <p:nvPr/>
        </p:nvSpPr>
        <p:spPr>
          <a:xfrm>
            <a:off x="5313495" y="1709738"/>
            <a:ext cx="2239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LinkedIn QR Code</a:t>
            </a:r>
          </a:p>
        </p:txBody>
      </p:sp>
      <p:pic>
        <p:nvPicPr>
          <p:cNvPr id="6" name="Content Placeholder 6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AD8F11F3-43F3-7491-BC19-D5892F0A50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2429" y="2084156"/>
            <a:ext cx="2651760" cy="26517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94A84A-46A6-2889-9355-45ECD462EFA4}"/>
              </a:ext>
            </a:extLst>
          </p:cNvPr>
          <p:cNvSpPr txBox="1"/>
          <p:nvPr/>
        </p:nvSpPr>
        <p:spPr>
          <a:xfrm>
            <a:off x="9128721" y="1701330"/>
            <a:ext cx="2239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Github</a:t>
            </a:r>
            <a:r>
              <a:rPr lang="en-US" dirty="0"/>
              <a:t> QR Code</a:t>
            </a:r>
          </a:p>
        </p:txBody>
      </p:sp>
    </p:spTree>
    <p:extLst>
      <p:ext uri="{BB962C8B-B14F-4D97-AF65-F5344CB8AC3E}">
        <p14:creationId xmlns:p14="http://schemas.microsoft.com/office/powerpoint/2010/main" val="7540033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DE553-2DB9-357B-F45A-1273AA889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Consulted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2C684-5BF0-4C63-6A4D-95BA4B0B5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https://www.cancer.gov/publications/dictionaries/cancer-terms/def/metastasis</a:t>
            </a:r>
          </a:p>
          <a:p>
            <a:r>
              <a:rPr lang="en-US" sz="1400" dirty="0"/>
              <a:t>https://bjssjournals.onlinelibrary.wiley.com/doi/10.1002/bjs5.50341#:~:text=Metachronous%20metastasis%20was%20defined%20as,mm%20of%20the%20resection%20margin.</a:t>
            </a:r>
          </a:p>
          <a:p>
            <a:r>
              <a:rPr lang="en-US" sz="1400" dirty="0"/>
              <a:t>https://www.ncbi.nlm.nih.gov/pmc/articles/PMC3349572/#:~:text=%22Synchronous%20metastasis%22%20and%20%22synchronous,of%20the%20primary%20colon%20cancer.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92C335C-6C5E-EBDC-5D91-866D79B17C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17534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8564F-615F-713C-E2D7-BA8190D53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Understanding</a:t>
            </a:r>
            <a:r>
              <a:rPr lang="pl-PL" dirty="0"/>
              <a:t> the problem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1F2D8-1495-EB9D-A548-D4404B959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Colorectal cancer (CRC) is the </a:t>
            </a:r>
            <a:r>
              <a:rPr lang="en-US" b="1" dirty="0"/>
              <a:t>second</a:t>
            </a:r>
            <a:r>
              <a:rPr lang="en-US" dirty="0"/>
              <a:t> leading cause of cancer related mortality in men and women combined</a:t>
            </a:r>
            <a:endParaRPr lang="pl-PL" dirty="0"/>
          </a:p>
          <a:p>
            <a:r>
              <a:rPr lang="en-US" dirty="0"/>
              <a:t>Patients with metastatic CRC (mCRC) have an very </a:t>
            </a:r>
            <a:r>
              <a:rPr lang="en-US" b="1" dirty="0"/>
              <a:t>poor survival </a:t>
            </a:r>
            <a:r>
              <a:rPr lang="en-US" dirty="0"/>
              <a:t>rate of as low as 14% at 5-years</a:t>
            </a:r>
          </a:p>
          <a:p>
            <a:pPr lvl="1"/>
            <a:r>
              <a:rPr lang="en-US" dirty="0"/>
              <a:t>Of which, liver metastases account for a large portion of the deaths</a:t>
            </a:r>
            <a:endParaRPr lang="pl-PL" dirty="0"/>
          </a:p>
          <a:p>
            <a:r>
              <a:rPr lang="pl-PL" dirty="0"/>
              <a:t>E</a:t>
            </a:r>
            <a:r>
              <a:rPr lang="en-US" dirty="0" err="1"/>
              <a:t>ffective</a:t>
            </a:r>
            <a:r>
              <a:rPr lang="en-US" dirty="0"/>
              <a:t> chemotherapy agents</a:t>
            </a:r>
            <a:r>
              <a:rPr lang="pl-PL" dirty="0"/>
              <a:t> </a:t>
            </a:r>
            <a:r>
              <a:rPr lang="en-US" dirty="0"/>
              <a:t>and novel systemic therapies</a:t>
            </a:r>
            <a:r>
              <a:rPr lang="pl-PL" dirty="0"/>
              <a:t> </a:t>
            </a:r>
            <a:r>
              <a:rPr lang="pl-PL" dirty="0" err="1"/>
              <a:t>improve</a:t>
            </a:r>
            <a:r>
              <a:rPr lang="pl-PL" dirty="0"/>
              <a:t>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numbers</a:t>
            </a:r>
            <a:endParaRPr lang="en-US" dirty="0"/>
          </a:p>
          <a:p>
            <a:r>
              <a:rPr lang="en-US" dirty="0"/>
              <a:t>However, there is a high </a:t>
            </a:r>
            <a:r>
              <a:rPr lang="en-US" b="1" dirty="0"/>
              <a:t>inter-</a:t>
            </a:r>
            <a:r>
              <a:rPr lang="en-US" dirty="0"/>
              <a:t> and </a:t>
            </a:r>
            <a:r>
              <a:rPr lang="en-US" b="1" dirty="0"/>
              <a:t>intra-tumoral</a:t>
            </a:r>
            <a:r>
              <a:rPr lang="en-US" dirty="0"/>
              <a:t> </a:t>
            </a:r>
            <a:r>
              <a:rPr lang="en-US" b="1" dirty="0"/>
              <a:t>heterogeneity</a:t>
            </a:r>
          </a:p>
          <a:p>
            <a:r>
              <a:rPr lang="en-US" dirty="0"/>
              <a:t>Moreover, patients with similar mCRC features still respond differently to </a:t>
            </a:r>
            <a:r>
              <a:rPr lang="en-US" b="1" dirty="0"/>
              <a:t>treatment</a:t>
            </a:r>
            <a:endParaRPr lang="pl-PL" b="1" dirty="0"/>
          </a:p>
          <a:p>
            <a:pPr lvl="2"/>
            <a:endParaRPr lang="en-US" dirty="0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680B10E0-C8AB-74B5-D19C-39424EE256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20159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8564F-615F-713C-E2D7-BA8190D53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needs to be researched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1F2D8-1495-EB9D-A548-D4404B959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5008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There is an urgent need to understand the variability in response to therapy across patients with similar cancer features </a:t>
            </a:r>
          </a:p>
          <a:p>
            <a:r>
              <a:rPr lang="en-US" dirty="0"/>
              <a:t>Can we predict response to therapy by integrating clinical, morphologic, and molecular factors (collaboration: Anaya, </a:t>
            </a:r>
            <a:r>
              <a:rPr lang="en-US" dirty="0" err="1"/>
              <a:t>Balagurunathan</a:t>
            </a:r>
            <a:r>
              <a:rPr lang="en-US" dirty="0"/>
              <a:t>, and </a:t>
            </a:r>
            <a:r>
              <a:rPr lang="en-US" dirty="0" err="1"/>
              <a:t>Karolak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goal of </a:t>
            </a:r>
            <a:r>
              <a:rPr lang="en-US" b="1" dirty="0"/>
              <a:t>this study </a:t>
            </a:r>
            <a:r>
              <a:rPr lang="en-US" dirty="0"/>
              <a:t>is to take the first step and understand the variability in response using public </a:t>
            </a:r>
            <a:r>
              <a:rPr lang="en-US" b="1" dirty="0"/>
              <a:t>sequencing</a:t>
            </a:r>
            <a:r>
              <a:rPr lang="en-US" dirty="0"/>
              <a:t> data</a:t>
            </a:r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E884EF58-49F1-DEB8-AE62-8511B1DBEC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620" r="8620"/>
          <a:stretch>
            <a:fillRect/>
          </a:stretch>
        </p:blipFill>
        <p:spPr>
          <a:xfrm>
            <a:off x="8707290" y="856447"/>
            <a:ext cx="1348431" cy="1629341"/>
          </a:xfrm>
          <a:prstGeom prst="rect">
            <a:avLst/>
          </a:prstGeom>
          <a:ln w="50800">
            <a:solidFill>
              <a:srgbClr val="FCFFFD"/>
            </a:solidFill>
          </a:ln>
        </p:spPr>
      </p:pic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103965AB-DB24-E5CD-5D6E-252407CD16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750" r="9853" b="15482"/>
          <a:stretch>
            <a:fillRect/>
          </a:stretch>
        </p:blipFill>
        <p:spPr>
          <a:xfrm>
            <a:off x="9842073" y="1825550"/>
            <a:ext cx="1348431" cy="1703634"/>
          </a:xfrm>
          <a:prstGeom prst="rect">
            <a:avLst/>
          </a:prstGeom>
          <a:ln w="50800"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40D97F-8CBF-962A-8A13-CCE8B9FCE0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20000" contrast="10000"/>
                    </a14:imgEffect>
                  </a14:imgLayer>
                </a14:imgProps>
              </a:ext>
            </a:extLst>
          </a:blip>
          <a:srcRect l="14939" r="18814" b="27651"/>
          <a:stretch/>
        </p:blipFill>
        <p:spPr>
          <a:xfrm>
            <a:off x="10842238" y="3042488"/>
            <a:ext cx="1281109" cy="1629341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58F83B9D-6AAE-4D0D-0573-9AF27C4C0E0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58995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1A444-41CF-5BF7-03CD-337A97E9D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 and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B8091-7DAD-792F-A756-287349D929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  <a:p>
            <a:r>
              <a:rPr lang="en-US" dirty="0"/>
              <a:t>Data Pre-processing</a:t>
            </a:r>
          </a:p>
          <a:p>
            <a:r>
              <a:rPr lang="en-US" dirty="0"/>
              <a:t>Data visualization</a:t>
            </a:r>
          </a:p>
          <a:p>
            <a:r>
              <a:rPr lang="en-US" dirty="0"/>
              <a:t>K-Means Clustering</a:t>
            </a:r>
          </a:p>
          <a:p>
            <a:r>
              <a:rPr lang="en-US" dirty="0"/>
              <a:t>Random Forest Classifier</a:t>
            </a:r>
          </a:p>
          <a:p>
            <a:r>
              <a:rPr lang="en-US" dirty="0"/>
              <a:t>Artificial Neural Networks (Deep Learning)</a:t>
            </a:r>
          </a:p>
          <a:p>
            <a:r>
              <a:rPr lang="en-US" dirty="0"/>
              <a:t>Model verification</a:t>
            </a:r>
          </a:p>
          <a:p>
            <a:endParaRPr lang="en-US" dirty="0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9A315AD3-37EC-627D-0193-DA4C94217B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70231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Pre-requisites to use my code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303CC8B-9722-82E1-B2F2-77A24D7AA0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3949" y="1681163"/>
            <a:ext cx="5931016" cy="823912"/>
          </a:xfrm>
        </p:spPr>
        <p:txBody>
          <a:bodyPr/>
          <a:lstStyle/>
          <a:p>
            <a:pPr algn="ctr"/>
            <a:r>
              <a:rPr lang="en-US" dirty="0"/>
              <a:t>Integrated Development Environments (IDEs)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3DC65BE-59E2-D505-8259-2A62DDA4BD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613502" y="2894730"/>
            <a:ext cx="2558697" cy="2849686"/>
          </a:xfr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DBCBA43-4CA8-D9A1-637F-2BEA9299F3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8BEBEF2-96EB-BDD7-1587-8E22E5380D15}"/>
              </a:ext>
            </a:extLst>
          </p:cNvPr>
          <p:cNvSpPr txBox="1"/>
          <p:nvPr/>
        </p:nvSpPr>
        <p:spPr>
          <a:xfrm>
            <a:off x="7451492" y="5855904"/>
            <a:ext cx="3646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https://github.com/AdamWojtul28/Moffitt-Data-Analysis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27C4536-D9D1-5A55-DD45-10DCBC57BE82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172199" y="2080343"/>
            <a:ext cx="5653625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Github</a:t>
            </a:r>
            <a:r>
              <a:rPr lang="en-US" dirty="0"/>
              <a:t> QR Code</a:t>
            </a:r>
          </a:p>
        </p:txBody>
      </p:sp>
      <p:pic>
        <p:nvPicPr>
          <p:cNvPr id="19" name="Content Placeholder 6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DC1CDD4B-820A-F964-9D9F-B0BA3E43D78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6595" y="2627825"/>
            <a:ext cx="2996593" cy="2996593"/>
          </a:xfrm>
          <a:prstGeom prst="rect">
            <a:avLst/>
          </a:prstGeom>
        </p:spPr>
      </p:pic>
      <p:pic>
        <p:nvPicPr>
          <p:cNvPr id="1026" name="Picture 2" descr="Anaconda.org">
            <a:extLst>
              <a:ext uri="{FF2B5EF4-FFF2-40B4-BE49-F238E27FC236}">
                <a16:creationId xmlns:a16="http://schemas.microsoft.com/office/drawing/2014/main" id="{62E460A4-595C-7155-EE59-304E024DB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40" y="2946877"/>
            <a:ext cx="2812098" cy="2812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6117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989BBD3-9AB6-4B03-2B8B-4C65C3BBFB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01408" y="2192608"/>
            <a:ext cx="5506563" cy="3181765"/>
          </a:xfr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DBCBA43-4CA8-D9A1-637F-2BEA9299F3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7D443E8B-D459-9ECF-A528-D30C6CDFB50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384029" y="2423516"/>
            <a:ext cx="5491946" cy="250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078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 (Part 1)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AD6EC1-4675-73FC-2AB7-9FE4BD43B1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Understanding the datasets</a:t>
            </a:r>
          </a:p>
          <a:p>
            <a:r>
              <a:rPr lang="en-US" dirty="0"/>
              <a:t>Deciding which tables to use</a:t>
            </a:r>
          </a:p>
          <a:p>
            <a:r>
              <a:rPr lang="en-US" dirty="0"/>
              <a:t>Deciding which columns to use</a:t>
            </a:r>
          </a:p>
          <a:p>
            <a:pPr marL="0" indent="0">
              <a:buNone/>
            </a:pPr>
            <a:endParaRPr lang="en-US" dirty="0"/>
          </a:p>
          <a:p>
            <a:r>
              <a:rPr lang="pl-PL" dirty="0" err="1"/>
              <a:t>Merging</a:t>
            </a:r>
            <a:r>
              <a:rPr lang="pl-PL" dirty="0"/>
              <a:t> data </a:t>
            </a:r>
            <a:r>
              <a:rPr lang="pl-PL" dirty="0" err="1"/>
              <a:t>tables</a:t>
            </a:r>
            <a:endParaRPr lang="pl-PL" dirty="0"/>
          </a:p>
          <a:p>
            <a:r>
              <a:rPr lang="pl-PL" dirty="0" err="1"/>
              <a:t>Eliminating</a:t>
            </a:r>
            <a:r>
              <a:rPr lang="pl-PL" dirty="0"/>
              <a:t> blank </a:t>
            </a:r>
            <a:r>
              <a:rPr lang="pl-PL" dirty="0" err="1"/>
              <a:t>cells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pl-PL" dirty="0"/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10BACBF-F380-3C75-DC41-831D023FCB5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6000" y="3746992"/>
            <a:ext cx="6011729" cy="1388899"/>
          </a:xfr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F941012F-2D82-2FCF-3A7F-59D0D3DB43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87FFF4-5ABE-F804-05A9-2F239DEA3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1864" y="1783554"/>
            <a:ext cx="2943225" cy="13274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06E309-6370-FE4C-B545-BBB0A8BBD5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6910" y="1607013"/>
            <a:ext cx="2550484" cy="150399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0081D2F-8FC9-8565-DD2D-48F16FE808B3}"/>
                  </a:ext>
                </a:extLst>
              </p14:cNvPr>
              <p14:cNvContentPartPr/>
              <p14:nvPr/>
            </p14:nvContentPartPr>
            <p14:xfrm>
              <a:off x="9256414" y="2686331"/>
              <a:ext cx="498240" cy="1198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0081D2F-8FC9-8565-DD2D-48F16FE808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247414" y="2677331"/>
                <a:ext cx="515880" cy="13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6902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45B7-3C28-238A-C99F-595726C9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 </a:t>
            </a:r>
            <a:r>
              <a:rPr lang="en-US" dirty="0" err="1"/>
              <a:t>Pyplot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497836-769F-0D7A-2584-83B4182D26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7229" y="1825625"/>
            <a:ext cx="3790807" cy="4351338"/>
          </a:xfrm>
        </p:spPr>
        <p:txBody>
          <a:bodyPr/>
          <a:lstStyle/>
          <a:p>
            <a:r>
              <a:rPr lang="en-US" dirty="0"/>
              <a:t>Basic form of visualization</a:t>
            </a:r>
          </a:p>
          <a:p>
            <a:pPr lvl="1"/>
            <a:r>
              <a:rPr lang="en-US" dirty="0"/>
              <a:t>Used to potentially visualize general trends on the entire dataset as a whole</a:t>
            </a:r>
          </a:p>
          <a:p>
            <a:pPr lvl="1"/>
            <a:r>
              <a:rPr lang="en-US" dirty="0"/>
              <a:t>Manually split dataset according to desired needs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E2B893B-00F6-7C52-ABAF-A36C3975FE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64" r="21764" b="38831"/>
          <a:stretch>
            <a:fillRect/>
          </a:stretch>
        </p:blipFill>
        <p:spPr>
          <a:xfrm>
            <a:off x="10510282" y="355765"/>
            <a:ext cx="1202955" cy="1025024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D6E2F7-BBC4-9345-D6C5-F59AF5E38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741" y="2204242"/>
            <a:ext cx="3610102" cy="35941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6FE664-72A2-0BBF-2986-C1A2366FB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2800" y="1738964"/>
            <a:ext cx="3610102" cy="405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980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1922</TotalTime>
  <Words>737</Words>
  <Application>Microsoft Office PowerPoint</Application>
  <PresentationFormat>Widescreen</PresentationFormat>
  <Paragraphs>132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Understanding variability in response to therapy across patients with colorectal cancer metastasizing to liver</vt:lpstr>
      <vt:lpstr>About me</vt:lpstr>
      <vt:lpstr>Understanding the problem</vt:lpstr>
      <vt:lpstr>What needs to be researched</vt:lpstr>
      <vt:lpstr>Materials and methods</vt:lpstr>
      <vt:lpstr>Pre-requisites to use my code</vt:lpstr>
      <vt:lpstr>Datasets</vt:lpstr>
      <vt:lpstr>Data Pre-processing (Part 1)</vt:lpstr>
      <vt:lpstr>Data visualization: Pyplot</vt:lpstr>
      <vt:lpstr>Data visualization: Seaborn</vt:lpstr>
      <vt:lpstr>Data visualization: Plotly</vt:lpstr>
      <vt:lpstr>K-Means Clustering</vt:lpstr>
      <vt:lpstr>K-Means Clustering</vt:lpstr>
      <vt:lpstr>Data Pre-processing (Part 2)</vt:lpstr>
      <vt:lpstr>Data Pre-processing (Part 2)</vt:lpstr>
      <vt:lpstr>Data Pre-processing (Part 2)</vt:lpstr>
      <vt:lpstr>Random Forest Classifier</vt:lpstr>
      <vt:lpstr>How Neural Networks Work</vt:lpstr>
      <vt:lpstr>Artificial Neural Networks (Deep Learning)</vt:lpstr>
      <vt:lpstr>Model verification</vt:lpstr>
      <vt:lpstr>PowerPoint Presentation</vt:lpstr>
      <vt:lpstr>Future areas of exploration</vt:lpstr>
      <vt:lpstr>Acknowledgements</vt:lpstr>
      <vt:lpstr>Thank you</vt:lpstr>
      <vt:lpstr>Sources Consulted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Colorectal Cancer Data Analysis</dc:title>
  <dc:creator>Adam Wojtul128</dc:creator>
  <cp:lastModifiedBy>Adam Wojtul128</cp:lastModifiedBy>
  <cp:revision>10</cp:revision>
  <dcterms:created xsi:type="dcterms:W3CDTF">2023-07-25T20:52:10Z</dcterms:created>
  <dcterms:modified xsi:type="dcterms:W3CDTF">2023-08-08T00:26:08Z</dcterms:modified>
</cp:coreProperties>
</file>

<file path=docProps/thumbnail.jpeg>
</file>